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59" r:id="rId6"/>
    <p:sldId id="260" r:id="rId7"/>
    <p:sldId id="261" r:id="rId8"/>
    <p:sldId id="263"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BE7BB-636C-E3BE-1312-F8C8612ED2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363C60D-974F-7A04-01BE-6AAA5BEE71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57985D2-CB38-4BEA-024F-C95EF55537FA}"/>
              </a:ext>
            </a:extLst>
          </p:cNvPr>
          <p:cNvSpPr>
            <a:spLocks noGrp="1"/>
          </p:cNvSpPr>
          <p:nvPr>
            <p:ph type="dt" sz="half" idx="10"/>
          </p:nvPr>
        </p:nvSpPr>
        <p:spPr/>
        <p:txBody>
          <a:bodyPr/>
          <a:lstStyle/>
          <a:p>
            <a:pPr algn="r"/>
            <a:fld id="{3F9AFA87-1417-4992-ABD9-27C3BC8CC883}" type="datetimeFigureOut">
              <a:rPr lang="en-US" smtClean="0"/>
              <a:pPr algn="r"/>
              <a:t>6/13/2022</a:t>
            </a:fld>
            <a:endParaRPr lang="en-US" dirty="0"/>
          </a:p>
        </p:txBody>
      </p:sp>
      <p:sp>
        <p:nvSpPr>
          <p:cNvPr id="5" name="Footer Placeholder 4">
            <a:extLst>
              <a:ext uri="{FF2B5EF4-FFF2-40B4-BE49-F238E27FC236}">
                <a16:creationId xmlns:a16="http://schemas.microsoft.com/office/drawing/2014/main" id="{A180B35A-8717-5257-0AED-BBBACC82BC57}"/>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B607FD48-DAA2-AC98-4608-18C756C47A3E}"/>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96177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793E-9292-A15D-D84E-47CCBE22B91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EED1DC2-D3AB-796C-2146-F4EDE60333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61E294-E518-48B2-CDA8-3C8B9D47D846}"/>
              </a:ext>
            </a:extLst>
          </p:cNvPr>
          <p:cNvSpPr>
            <a:spLocks noGrp="1"/>
          </p:cNvSpPr>
          <p:nvPr>
            <p:ph type="dt" sz="half" idx="10"/>
          </p:nvPr>
        </p:nvSpPr>
        <p:spPr/>
        <p:txBody>
          <a:bodyPr/>
          <a:lstStyle/>
          <a:p>
            <a:fld id="{3F9AFA87-1417-4992-ABD9-27C3BC8CC883}" type="datetimeFigureOut">
              <a:rPr lang="en-US" smtClean="0"/>
              <a:t>6/13/2022</a:t>
            </a:fld>
            <a:endParaRPr lang="en-US"/>
          </a:p>
        </p:txBody>
      </p:sp>
      <p:sp>
        <p:nvSpPr>
          <p:cNvPr id="5" name="Footer Placeholder 4">
            <a:extLst>
              <a:ext uri="{FF2B5EF4-FFF2-40B4-BE49-F238E27FC236}">
                <a16:creationId xmlns:a16="http://schemas.microsoft.com/office/drawing/2014/main" id="{F6975287-DB94-134D-CF45-1C6BB6B83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EF80C-1B17-9876-746F-FE9A9601A745}"/>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672499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1975F5-550C-3EBC-9E6C-2C94B1C291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F286A4A-B9A0-3DC6-E7B6-F6A7E24A81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A9DB312-F061-86F8-974D-4EA8DA962098}"/>
              </a:ext>
            </a:extLst>
          </p:cNvPr>
          <p:cNvSpPr>
            <a:spLocks noGrp="1"/>
          </p:cNvSpPr>
          <p:nvPr>
            <p:ph type="dt" sz="half" idx="10"/>
          </p:nvPr>
        </p:nvSpPr>
        <p:spPr/>
        <p:txBody>
          <a:bodyPr/>
          <a:lstStyle/>
          <a:p>
            <a:fld id="{3F9AFA87-1417-4992-ABD9-27C3BC8CC883}" type="datetimeFigureOut">
              <a:rPr lang="en-US" smtClean="0"/>
              <a:t>6/13/2022</a:t>
            </a:fld>
            <a:endParaRPr lang="en-US"/>
          </a:p>
        </p:txBody>
      </p:sp>
      <p:sp>
        <p:nvSpPr>
          <p:cNvPr id="5" name="Footer Placeholder 4">
            <a:extLst>
              <a:ext uri="{FF2B5EF4-FFF2-40B4-BE49-F238E27FC236}">
                <a16:creationId xmlns:a16="http://schemas.microsoft.com/office/drawing/2014/main" id="{95D01555-053A-2377-CD32-82DEB99EC0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E0BB4-589D-40F7-2F23-61C8A6E6D638}"/>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38294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2B13-4A39-7B79-2B42-4FFC72ADC1D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D28BDDE-11F2-D955-5873-D82CEA6B3B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5D308F-1E36-6F3C-471D-008F9EC76ACE}"/>
              </a:ext>
            </a:extLst>
          </p:cNvPr>
          <p:cNvSpPr>
            <a:spLocks noGrp="1"/>
          </p:cNvSpPr>
          <p:nvPr>
            <p:ph type="dt" sz="half" idx="10"/>
          </p:nvPr>
        </p:nvSpPr>
        <p:spPr/>
        <p:txBody>
          <a:bodyPr/>
          <a:lstStyle/>
          <a:p>
            <a:fld id="{3F9AFA87-1417-4992-ABD9-27C3BC8CC883}" type="datetimeFigureOut">
              <a:rPr lang="en-US" smtClean="0"/>
              <a:t>6/13/2022</a:t>
            </a:fld>
            <a:endParaRPr lang="en-US"/>
          </a:p>
        </p:txBody>
      </p:sp>
      <p:sp>
        <p:nvSpPr>
          <p:cNvPr id="5" name="Footer Placeholder 4">
            <a:extLst>
              <a:ext uri="{FF2B5EF4-FFF2-40B4-BE49-F238E27FC236}">
                <a16:creationId xmlns:a16="http://schemas.microsoft.com/office/drawing/2014/main" id="{D5A2C128-B7DC-D874-62DE-611943574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0A9AB-E3F0-C471-2C75-33F325352EB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603402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09CA8-C2C0-B403-8DBC-F1060839EA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0E0B3B1-7D70-B219-608A-565CBD3191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A1D1A5-4A1A-AE50-9332-75AF02590A6A}"/>
              </a:ext>
            </a:extLst>
          </p:cNvPr>
          <p:cNvSpPr>
            <a:spLocks noGrp="1"/>
          </p:cNvSpPr>
          <p:nvPr>
            <p:ph type="dt" sz="half" idx="10"/>
          </p:nvPr>
        </p:nvSpPr>
        <p:spPr/>
        <p:txBody>
          <a:bodyPr/>
          <a:lstStyle/>
          <a:p>
            <a:fld id="{3F9AFA87-1417-4992-ABD9-27C3BC8CC883}" type="datetimeFigureOut">
              <a:rPr lang="en-US" smtClean="0"/>
              <a:t>6/13/2022</a:t>
            </a:fld>
            <a:endParaRPr lang="en-US"/>
          </a:p>
        </p:txBody>
      </p:sp>
      <p:sp>
        <p:nvSpPr>
          <p:cNvPr id="5" name="Footer Placeholder 4">
            <a:extLst>
              <a:ext uri="{FF2B5EF4-FFF2-40B4-BE49-F238E27FC236}">
                <a16:creationId xmlns:a16="http://schemas.microsoft.com/office/drawing/2014/main" id="{49182B93-8C3A-D1B1-6964-6F8F7CF9D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DDB581-0F8D-52A8-DA26-5C23731627C7}"/>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85221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B4485-A1B3-8378-DE47-9B531A66003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47CB068-43C0-188D-3E50-F703FC9F1E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5BEEDFB-ED76-B110-715B-2BAC45F9AB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D3C9E7B-CA11-6A9B-0544-22920CBDA9CE}"/>
              </a:ext>
            </a:extLst>
          </p:cNvPr>
          <p:cNvSpPr>
            <a:spLocks noGrp="1"/>
          </p:cNvSpPr>
          <p:nvPr>
            <p:ph type="dt" sz="half" idx="10"/>
          </p:nvPr>
        </p:nvSpPr>
        <p:spPr/>
        <p:txBody>
          <a:bodyPr/>
          <a:lstStyle/>
          <a:p>
            <a:fld id="{3F9AFA87-1417-4992-ABD9-27C3BC8CC883}" type="datetimeFigureOut">
              <a:rPr lang="en-US" smtClean="0"/>
              <a:t>6/13/2022</a:t>
            </a:fld>
            <a:endParaRPr lang="en-US" dirty="0"/>
          </a:p>
        </p:txBody>
      </p:sp>
      <p:sp>
        <p:nvSpPr>
          <p:cNvPr id="6" name="Footer Placeholder 5">
            <a:extLst>
              <a:ext uri="{FF2B5EF4-FFF2-40B4-BE49-F238E27FC236}">
                <a16:creationId xmlns:a16="http://schemas.microsoft.com/office/drawing/2014/main" id="{C0720A40-566B-1290-AC02-7229E54616D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BC88A2-B4E2-8C77-F423-D63497FEAA05}"/>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400104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D0A6-45B8-ABDA-A75B-AE16C6FD3C7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68B91CA-A8BF-FD55-2D3A-A7D465221E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57D737-EB9F-29D9-72A3-09157231EA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8C80F09-C956-157E-5FB9-5F5848498F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691603-7C4C-525F-E519-610829F56C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897CFD4-2160-D0EC-1AA0-68A0AB1E66D9}"/>
              </a:ext>
            </a:extLst>
          </p:cNvPr>
          <p:cNvSpPr>
            <a:spLocks noGrp="1"/>
          </p:cNvSpPr>
          <p:nvPr>
            <p:ph type="dt" sz="half" idx="10"/>
          </p:nvPr>
        </p:nvSpPr>
        <p:spPr/>
        <p:txBody>
          <a:bodyPr/>
          <a:lstStyle/>
          <a:p>
            <a:fld id="{3F9AFA87-1417-4992-ABD9-27C3BC8CC883}" type="datetimeFigureOut">
              <a:rPr lang="en-US" smtClean="0"/>
              <a:t>6/13/2022</a:t>
            </a:fld>
            <a:endParaRPr lang="en-US"/>
          </a:p>
        </p:txBody>
      </p:sp>
      <p:sp>
        <p:nvSpPr>
          <p:cNvPr id="8" name="Footer Placeholder 7">
            <a:extLst>
              <a:ext uri="{FF2B5EF4-FFF2-40B4-BE49-F238E27FC236}">
                <a16:creationId xmlns:a16="http://schemas.microsoft.com/office/drawing/2014/main" id="{4DEC1510-CCFB-F196-9EF8-C4345966BD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60150C-D219-CFC0-4718-B13561E4017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34426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C2C00-9727-82C6-B2E1-D9B04E67809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4D27978-493B-D2F0-BDA2-26CBFAF8F4A3}"/>
              </a:ext>
            </a:extLst>
          </p:cNvPr>
          <p:cNvSpPr>
            <a:spLocks noGrp="1"/>
          </p:cNvSpPr>
          <p:nvPr>
            <p:ph type="dt" sz="half" idx="10"/>
          </p:nvPr>
        </p:nvSpPr>
        <p:spPr/>
        <p:txBody>
          <a:bodyPr/>
          <a:lstStyle/>
          <a:p>
            <a:fld id="{3F9AFA87-1417-4992-ABD9-27C3BC8CC883}" type="datetimeFigureOut">
              <a:rPr lang="en-US" smtClean="0"/>
              <a:t>6/13/2022</a:t>
            </a:fld>
            <a:endParaRPr lang="en-US"/>
          </a:p>
        </p:txBody>
      </p:sp>
      <p:sp>
        <p:nvSpPr>
          <p:cNvPr id="4" name="Footer Placeholder 3">
            <a:extLst>
              <a:ext uri="{FF2B5EF4-FFF2-40B4-BE49-F238E27FC236}">
                <a16:creationId xmlns:a16="http://schemas.microsoft.com/office/drawing/2014/main" id="{67A36A8A-C3F2-3BE8-B2A0-4A4535EA9F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CB829B-DEA4-4E40-32CF-66A0BCE3D222}"/>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503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EB0450-4731-C1C3-ADB4-DE40CE3BDDEB}"/>
              </a:ext>
            </a:extLst>
          </p:cNvPr>
          <p:cNvSpPr>
            <a:spLocks noGrp="1"/>
          </p:cNvSpPr>
          <p:nvPr>
            <p:ph type="dt" sz="half" idx="10"/>
          </p:nvPr>
        </p:nvSpPr>
        <p:spPr/>
        <p:txBody>
          <a:bodyPr/>
          <a:lstStyle/>
          <a:p>
            <a:fld id="{3F9AFA87-1417-4992-ABD9-27C3BC8CC883}" type="datetimeFigureOut">
              <a:rPr lang="en-US" smtClean="0"/>
              <a:t>6/13/2022</a:t>
            </a:fld>
            <a:endParaRPr lang="en-US"/>
          </a:p>
        </p:txBody>
      </p:sp>
      <p:sp>
        <p:nvSpPr>
          <p:cNvPr id="3" name="Footer Placeholder 2">
            <a:extLst>
              <a:ext uri="{FF2B5EF4-FFF2-40B4-BE49-F238E27FC236}">
                <a16:creationId xmlns:a16="http://schemas.microsoft.com/office/drawing/2014/main" id="{250940F4-AB6A-55FD-34FB-6F89487D95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0168B4-E412-4BBA-17A8-E277D0C87B28}"/>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8036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05173-A25C-29CA-CBE7-21F52B704C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D29541A-49C1-5923-1FF2-3F60869BA0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8349614-82B1-E049-57AA-063ADB8515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7F36E4-5807-BDD5-B5F5-49EFB6194931}"/>
              </a:ext>
            </a:extLst>
          </p:cNvPr>
          <p:cNvSpPr>
            <a:spLocks noGrp="1"/>
          </p:cNvSpPr>
          <p:nvPr>
            <p:ph type="dt" sz="half" idx="10"/>
          </p:nvPr>
        </p:nvSpPr>
        <p:spPr/>
        <p:txBody>
          <a:bodyPr/>
          <a:lstStyle/>
          <a:p>
            <a:fld id="{3F9AFA87-1417-4992-ABD9-27C3BC8CC883}" type="datetimeFigureOut">
              <a:rPr lang="en-US" smtClean="0"/>
              <a:t>6/13/2022</a:t>
            </a:fld>
            <a:endParaRPr lang="en-US"/>
          </a:p>
        </p:txBody>
      </p:sp>
      <p:sp>
        <p:nvSpPr>
          <p:cNvPr id="6" name="Footer Placeholder 5">
            <a:extLst>
              <a:ext uri="{FF2B5EF4-FFF2-40B4-BE49-F238E27FC236}">
                <a16:creationId xmlns:a16="http://schemas.microsoft.com/office/drawing/2014/main" id="{9AFB11C2-7BB9-7AD8-17A2-B2511FEB44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90BBE9-E5B1-75C2-28D8-2B9E418DB1B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46508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1F806-9C2C-92B4-451E-C4DB7BB449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E67678F-927C-1483-B87D-30243DCB87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BDDE5AD-6162-DA16-A883-6C9225832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9B7126-ED7C-55FC-BEDE-1F83EF16FFD3}"/>
              </a:ext>
            </a:extLst>
          </p:cNvPr>
          <p:cNvSpPr>
            <a:spLocks noGrp="1"/>
          </p:cNvSpPr>
          <p:nvPr>
            <p:ph type="dt" sz="half" idx="10"/>
          </p:nvPr>
        </p:nvSpPr>
        <p:spPr/>
        <p:txBody>
          <a:bodyPr/>
          <a:lstStyle/>
          <a:p>
            <a:fld id="{3F9AFA87-1417-4992-ABD9-27C3BC8CC883}" type="datetimeFigureOut">
              <a:rPr lang="en-US" smtClean="0"/>
              <a:t>6/13/2022</a:t>
            </a:fld>
            <a:endParaRPr lang="en-US"/>
          </a:p>
        </p:txBody>
      </p:sp>
      <p:sp>
        <p:nvSpPr>
          <p:cNvPr id="6" name="Footer Placeholder 5">
            <a:extLst>
              <a:ext uri="{FF2B5EF4-FFF2-40B4-BE49-F238E27FC236}">
                <a16:creationId xmlns:a16="http://schemas.microsoft.com/office/drawing/2014/main" id="{3B28B151-BC2C-0155-55CD-20A82E25CF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BA67BC-8379-F43B-449D-0FB52F13FA9D}"/>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61623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489F94-D6DE-26FF-AB51-38490A30A8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AC76E2A-4DB5-9B12-901C-15A495800E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F9D1B26-F84B-D850-DD3E-F9FC453377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3F9AFA87-1417-4992-ABD9-27C3BC8CC883}" type="datetimeFigureOut">
              <a:rPr lang="en-US" smtClean="0"/>
              <a:pPr algn="r"/>
              <a:t>6/13/2022</a:t>
            </a:fld>
            <a:endParaRPr lang="en-US" dirty="0"/>
          </a:p>
        </p:txBody>
      </p:sp>
      <p:sp>
        <p:nvSpPr>
          <p:cNvPr id="5" name="Footer Placeholder 4">
            <a:extLst>
              <a:ext uri="{FF2B5EF4-FFF2-40B4-BE49-F238E27FC236}">
                <a16:creationId xmlns:a16="http://schemas.microsoft.com/office/drawing/2014/main" id="{87C453BF-2496-204D-2C77-D9EDFE4E6F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dirty="0"/>
          </a:p>
        </p:txBody>
      </p:sp>
      <p:sp>
        <p:nvSpPr>
          <p:cNvPr id="6" name="Slide Number Placeholder 5">
            <a:extLst>
              <a:ext uri="{FF2B5EF4-FFF2-40B4-BE49-F238E27FC236}">
                <a16:creationId xmlns:a16="http://schemas.microsoft.com/office/drawing/2014/main" id="{5D4387E8-CDD7-19EA-22F7-C67FE9808C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271987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39A324-0180-B105-77F4-86E26FA633C2}"/>
              </a:ext>
            </a:extLst>
          </p:cNvPr>
          <p:cNvSpPr txBox="1"/>
          <p:nvPr/>
        </p:nvSpPr>
        <p:spPr>
          <a:xfrm>
            <a:off x="3048000" y="2517912"/>
            <a:ext cx="7354956" cy="1015663"/>
          </a:xfrm>
          <a:prstGeom prst="rect">
            <a:avLst/>
          </a:prstGeom>
          <a:noFill/>
        </p:spPr>
        <p:txBody>
          <a:bodyPr wrap="square" rtlCol="0">
            <a:spAutoFit/>
          </a:bodyPr>
          <a:lstStyle/>
          <a:p>
            <a:r>
              <a:rPr lang="en-US" sz="6000" dirty="0"/>
              <a:t>🙏 </a:t>
            </a:r>
            <a:r>
              <a:rPr lang="hi-IN" sz="6000" dirty="0"/>
              <a:t>हरि ओम</a:t>
            </a:r>
            <a:r>
              <a:rPr lang="en-US" sz="6000" dirty="0"/>
              <a:t> 😊</a:t>
            </a:r>
            <a:endParaRPr lang="en-IN" sz="6000" dirty="0"/>
          </a:p>
        </p:txBody>
      </p:sp>
    </p:spTree>
    <p:extLst>
      <p:ext uri="{BB962C8B-B14F-4D97-AF65-F5344CB8AC3E}">
        <p14:creationId xmlns:p14="http://schemas.microsoft.com/office/powerpoint/2010/main" val="105717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8" name="Picture 4" descr="संत कबीरदास पर निबंध, प्रवचन, जानकारी जीवनी, लेख: sant kabir das essay in  hindi, life, information">
            <a:extLst>
              <a:ext uri="{FF2B5EF4-FFF2-40B4-BE49-F238E27FC236}">
                <a16:creationId xmlns:a16="http://schemas.microsoft.com/office/drawing/2014/main" id="{4BB38C67-0AE9-70E6-5736-FEDB27B07C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112" y="1073426"/>
            <a:ext cx="4511836" cy="4596258"/>
          </a:xfrm>
          <a:prstGeom prst="rect">
            <a:avLst/>
          </a:prstGeom>
          <a:ln w="127000" cap="sq">
            <a:solidFill>
              <a:schemeClr val="tx2"/>
            </a:solidFill>
            <a:miter lim="800000"/>
          </a:ln>
          <a:effectLst>
            <a:outerShdw blurRad="152400" dist="317500" dir="5400000" sx="90000" sy="-1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22ED217-DD6E-56B8-9FF7-F6B82FA0188A}"/>
              </a:ext>
            </a:extLst>
          </p:cNvPr>
          <p:cNvSpPr txBox="1"/>
          <p:nvPr/>
        </p:nvSpPr>
        <p:spPr>
          <a:xfrm>
            <a:off x="6626087" y="3048000"/>
            <a:ext cx="4399722" cy="1384995"/>
          </a:xfrm>
          <a:prstGeom prst="rect">
            <a:avLst/>
          </a:prstGeom>
          <a:noFill/>
        </p:spPr>
        <p:txBody>
          <a:bodyPr wrap="square" rtlCol="0">
            <a:spAutoFit/>
          </a:bodyPr>
          <a:lstStyle/>
          <a:p>
            <a:r>
              <a:rPr lang="hi-IN" sz="6600" dirty="0"/>
              <a:t>कबीर दास</a:t>
            </a:r>
            <a:r>
              <a:rPr lang="hi-IN" dirty="0"/>
              <a:t> (1398-1518)</a:t>
            </a:r>
            <a:endParaRPr lang="en-IN" dirty="0"/>
          </a:p>
        </p:txBody>
      </p:sp>
    </p:spTree>
    <p:extLst>
      <p:ext uri="{BB962C8B-B14F-4D97-AF65-F5344CB8AC3E}">
        <p14:creationId xmlns:p14="http://schemas.microsoft.com/office/powerpoint/2010/main" val="189830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352F56-2A2B-1B4A-1A25-1FCDB8C4778F}"/>
              </a:ext>
            </a:extLst>
          </p:cNvPr>
          <p:cNvSpPr txBox="1"/>
          <p:nvPr/>
        </p:nvSpPr>
        <p:spPr>
          <a:xfrm>
            <a:off x="874644" y="1046922"/>
            <a:ext cx="8534400" cy="584775"/>
          </a:xfrm>
          <a:prstGeom prst="rect">
            <a:avLst/>
          </a:prstGeom>
          <a:noFill/>
        </p:spPr>
        <p:txBody>
          <a:bodyPr wrap="square">
            <a:spAutoFit/>
          </a:bodyPr>
          <a:lstStyle/>
          <a:p>
            <a:r>
              <a:rPr lang="en-IN" sz="3200" dirty="0"/>
              <a:t>"</a:t>
            </a:r>
            <a:r>
              <a:rPr lang="en-IN" sz="3200" dirty="0" err="1"/>
              <a:t>कबीर</a:t>
            </a:r>
            <a:r>
              <a:rPr lang="en-IN" sz="3200" dirty="0"/>
              <a:t> </a:t>
            </a:r>
            <a:r>
              <a:rPr lang="en-IN" sz="3200" dirty="0" err="1"/>
              <a:t>दास</a:t>
            </a:r>
            <a:r>
              <a:rPr lang="en-IN" sz="3200" dirty="0"/>
              <a:t> </a:t>
            </a:r>
            <a:r>
              <a:rPr lang="en-IN" sz="3200" dirty="0" err="1"/>
              <a:t>और</a:t>
            </a:r>
            <a:r>
              <a:rPr lang="en-IN" sz="3200" dirty="0"/>
              <a:t> </a:t>
            </a:r>
            <a:r>
              <a:rPr lang="en-IN" sz="3200" dirty="0" err="1"/>
              <a:t>हिंदी</a:t>
            </a:r>
            <a:r>
              <a:rPr lang="en-IN" sz="3200" dirty="0"/>
              <a:t> </a:t>
            </a:r>
            <a:r>
              <a:rPr lang="en-IN" sz="3200" dirty="0" err="1"/>
              <a:t>साहित्य</a:t>
            </a:r>
            <a:r>
              <a:rPr lang="en-IN" sz="3200" dirty="0"/>
              <a:t> </a:t>
            </a:r>
            <a:r>
              <a:rPr lang="en-IN" sz="3200" dirty="0" err="1"/>
              <a:t>में</a:t>
            </a:r>
            <a:r>
              <a:rPr lang="en-IN" sz="3200" dirty="0"/>
              <a:t> </a:t>
            </a:r>
            <a:r>
              <a:rPr lang="en-IN" sz="3200" dirty="0" err="1"/>
              <a:t>उनका</a:t>
            </a:r>
            <a:r>
              <a:rPr lang="en-IN" sz="3200" dirty="0"/>
              <a:t> </a:t>
            </a:r>
            <a:r>
              <a:rPr lang="en-IN" sz="3200" dirty="0" err="1"/>
              <a:t>योगदान</a:t>
            </a:r>
            <a:r>
              <a:rPr lang="en-IN" sz="3200" dirty="0"/>
              <a:t>"</a:t>
            </a:r>
          </a:p>
        </p:txBody>
      </p:sp>
      <p:sp>
        <p:nvSpPr>
          <p:cNvPr id="5" name="TextBox 4">
            <a:extLst>
              <a:ext uri="{FF2B5EF4-FFF2-40B4-BE49-F238E27FC236}">
                <a16:creationId xmlns:a16="http://schemas.microsoft.com/office/drawing/2014/main" id="{FC37922E-37BE-A478-633E-AE33A1EF36AE}"/>
              </a:ext>
            </a:extLst>
          </p:cNvPr>
          <p:cNvSpPr txBox="1"/>
          <p:nvPr/>
        </p:nvSpPr>
        <p:spPr>
          <a:xfrm>
            <a:off x="768626" y="2252871"/>
            <a:ext cx="10628244" cy="2677656"/>
          </a:xfrm>
          <a:prstGeom prst="rect">
            <a:avLst/>
          </a:prstGeom>
          <a:noFill/>
        </p:spPr>
        <p:txBody>
          <a:bodyPr wrap="square">
            <a:spAutoFit/>
          </a:bodyPr>
          <a:lstStyle/>
          <a:p>
            <a:r>
              <a:rPr lang="hi-IN" sz="3600" dirty="0">
                <a:solidFill>
                  <a:srgbClr val="FF9900"/>
                </a:solidFill>
              </a:rPr>
              <a:t>कबीर दास का जन्म स्थान | </a:t>
            </a:r>
            <a:r>
              <a:rPr lang="en-US" sz="3600" dirty="0">
                <a:solidFill>
                  <a:srgbClr val="FF9900"/>
                </a:solidFill>
              </a:rPr>
              <a:t>(</a:t>
            </a:r>
            <a:r>
              <a:rPr lang="en-IN" sz="2000" b="1" dirty="0">
                <a:solidFill>
                  <a:srgbClr val="FF9900"/>
                </a:solidFill>
              </a:rPr>
              <a:t>Birthplace of Kabir Das)</a:t>
            </a:r>
          </a:p>
          <a:p>
            <a:endParaRPr lang="en-IN" sz="3600" dirty="0">
              <a:solidFill>
                <a:srgbClr val="FF9900"/>
              </a:solidFill>
            </a:endParaRPr>
          </a:p>
          <a:p>
            <a:r>
              <a:rPr lang="hi-IN" sz="2400" dirty="0">
                <a:solidFill>
                  <a:srgbClr val="FF9900"/>
                </a:solidFill>
              </a:rPr>
              <a:t>कबीर दास</a:t>
            </a:r>
            <a:r>
              <a:rPr lang="en-IN" sz="2400" dirty="0">
                <a:solidFill>
                  <a:srgbClr val="FF9900"/>
                </a:solidFill>
              </a:rPr>
              <a:t> </a:t>
            </a:r>
            <a:r>
              <a:rPr lang="hi-IN" sz="2400" dirty="0">
                <a:solidFill>
                  <a:srgbClr val="FF9900"/>
                </a:solidFill>
              </a:rPr>
              <a:t>का जन्म मगहर, काशी में हुआ था। कबीर दास  ने अपनी रचना में भी वहां का उल्लेख किया है: “पहिले दरसन मगहर पायो पुनि काशी बसे आई” अर्थात काशी में रहने से पहले उन्होंने मगहर देखा था और मगहर आजकल वाराणसी के निकट ही है और वहां कबीर का मकबरा भी है।</a:t>
            </a:r>
            <a:endParaRPr lang="en-IN" sz="2400" dirty="0">
              <a:solidFill>
                <a:srgbClr val="FF9900"/>
              </a:solidFill>
            </a:endParaRPr>
          </a:p>
        </p:txBody>
      </p:sp>
    </p:spTree>
    <p:extLst>
      <p:ext uri="{BB962C8B-B14F-4D97-AF65-F5344CB8AC3E}">
        <p14:creationId xmlns:p14="http://schemas.microsoft.com/office/powerpoint/2010/main" val="1798633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205787-A85A-7096-E145-9D7AC62C85E1}"/>
              </a:ext>
            </a:extLst>
          </p:cNvPr>
          <p:cNvSpPr txBox="1"/>
          <p:nvPr/>
        </p:nvSpPr>
        <p:spPr>
          <a:xfrm>
            <a:off x="1192696" y="1824264"/>
            <a:ext cx="8998226" cy="3416320"/>
          </a:xfrm>
          <a:prstGeom prst="rect">
            <a:avLst/>
          </a:prstGeom>
          <a:noFill/>
        </p:spPr>
        <p:txBody>
          <a:bodyPr wrap="square">
            <a:spAutoFit/>
          </a:bodyPr>
          <a:lstStyle/>
          <a:p>
            <a:pPr algn="l"/>
            <a:r>
              <a:rPr lang="hi-IN" sz="3600" i="0" dirty="0">
                <a:solidFill>
                  <a:srgbClr val="222222"/>
                </a:solidFill>
                <a:effectLst/>
                <a:latin typeface="Hind" panose="02000000000000000000" pitchFamily="2" charset="0"/>
              </a:rPr>
              <a:t>कबीर दास की शिक्षा | </a:t>
            </a:r>
            <a:r>
              <a:rPr lang="en-US" sz="3600" i="0" dirty="0">
                <a:solidFill>
                  <a:srgbClr val="222222"/>
                </a:solidFill>
                <a:effectLst/>
                <a:latin typeface="Hind" panose="02000000000000000000" pitchFamily="2" charset="0"/>
              </a:rPr>
              <a:t>(</a:t>
            </a:r>
            <a:r>
              <a:rPr lang="en-IN" b="1" i="0" dirty="0">
                <a:solidFill>
                  <a:srgbClr val="222222"/>
                </a:solidFill>
                <a:effectLst/>
                <a:latin typeface="Hind" panose="02000000000000000000" pitchFamily="2" charset="0"/>
              </a:rPr>
              <a:t>Education of Kabir Das </a:t>
            </a:r>
            <a:r>
              <a:rPr lang="en-IN" b="1" i="0" dirty="0">
                <a:solidFill>
                  <a:srgbClr val="222222"/>
                </a:solidFill>
                <a:effectLst/>
                <a:latin typeface="Noto Sans" panose="020B0502040504020204" pitchFamily="34" charset="0"/>
              </a:rPr>
              <a:t>Kabir Das)</a:t>
            </a:r>
            <a:r>
              <a:rPr lang="en-IN" b="0" i="0" dirty="0">
                <a:solidFill>
                  <a:srgbClr val="222222"/>
                </a:solidFill>
                <a:effectLst/>
                <a:latin typeface="Noto Sans" panose="020B0502040504020204" pitchFamily="34" charset="0"/>
              </a:rPr>
              <a:t> </a:t>
            </a:r>
          </a:p>
          <a:p>
            <a:pPr algn="l"/>
            <a:endParaRPr lang="en-IN" dirty="0">
              <a:solidFill>
                <a:srgbClr val="222222"/>
              </a:solidFill>
              <a:latin typeface="Noto Sans" panose="020B0502040504020204" pitchFamily="34" charset="0"/>
            </a:endParaRPr>
          </a:p>
          <a:p>
            <a:pPr algn="l"/>
            <a:endParaRPr lang="en-IN" b="0" i="0" dirty="0">
              <a:solidFill>
                <a:srgbClr val="222222"/>
              </a:solidFill>
              <a:effectLst/>
              <a:latin typeface="Noto Sans" panose="020B0502040504020204" pitchFamily="34" charset="0"/>
            </a:endParaRPr>
          </a:p>
          <a:p>
            <a:pPr algn="l"/>
            <a:r>
              <a:rPr lang="hi-IN" sz="2400" b="0" i="0" dirty="0">
                <a:solidFill>
                  <a:srgbClr val="00B0F0"/>
                </a:solidFill>
                <a:effectLst/>
                <a:latin typeface="Noto Sans" panose="020B0502040504020204" pitchFamily="34" charset="0"/>
              </a:rPr>
              <a:t>जब धीरे-धीरे बड़े होने लगे तो उन्हें इस बात का आभास हुआ कि वह ज्यादा पढ़े-लिखे नहीं हैं वह अपनी अवस्था के बालकों से एकदम भिन्न थे। मदरसे भेजने लायक साधन उनके माता—पिता के पास नहीं थे। जिसे हर दिन भोजन के लिए ही चिंता रहती हो, उस पिता के मन में कबीर को पढ़ाने का विचार भी कहा से आए। यही कारण है कि वह किताबी विद्या प्राप्त ना कर सके।</a:t>
            </a:r>
          </a:p>
        </p:txBody>
      </p:sp>
    </p:spTree>
    <p:extLst>
      <p:ext uri="{BB962C8B-B14F-4D97-AF65-F5344CB8AC3E}">
        <p14:creationId xmlns:p14="http://schemas.microsoft.com/office/powerpoint/2010/main" val="104800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0C9073C-260A-2F8C-306E-33FA60CCABB5}"/>
              </a:ext>
            </a:extLst>
          </p:cNvPr>
          <p:cNvSpPr txBox="1"/>
          <p:nvPr/>
        </p:nvSpPr>
        <p:spPr>
          <a:xfrm>
            <a:off x="894522" y="893950"/>
            <a:ext cx="10376452" cy="6217087"/>
          </a:xfrm>
          <a:prstGeom prst="rect">
            <a:avLst/>
          </a:prstGeom>
          <a:noFill/>
        </p:spPr>
        <p:txBody>
          <a:bodyPr wrap="square">
            <a:spAutoFit/>
          </a:bodyPr>
          <a:lstStyle/>
          <a:p>
            <a:pPr algn="l"/>
            <a:r>
              <a:rPr lang="hi-IN" sz="4000" i="0" dirty="0">
                <a:solidFill>
                  <a:srgbClr val="00B050"/>
                </a:solidFill>
                <a:effectLst/>
                <a:latin typeface="Hind" panose="02000000000000000000" pitchFamily="2" charset="0"/>
              </a:rPr>
              <a:t>कबीर</a:t>
            </a:r>
            <a:r>
              <a:rPr lang="hi-IN" sz="4000" i="0" dirty="0">
                <a:solidFill>
                  <a:srgbClr val="222222"/>
                </a:solidFill>
                <a:effectLst/>
                <a:latin typeface="Hind" panose="02000000000000000000" pitchFamily="2" charset="0"/>
              </a:rPr>
              <a:t> दास </a:t>
            </a:r>
            <a:r>
              <a:rPr lang="hi-IN" sz="4000" i="0" dirty="0">
                <a:solidFill>
                  <a:srgbClr val="7030A0"/>
                </a:solidFill>
                <a:effectLst/>
                <a:latin typeface="Hind" panose="02000000000000000000" pitchFamily="2" charset="0"/>
              </a:rPr>
              <a:t>का व्यक्तित्व </a:t>
            </a:r>
            <a:r>
              <a:rPr lang="en-US" sz="4000" i="0" dirty="0">
                <a:solidFill>
                  <a:srgbClr val="7030A0"/>
                </a:solidFill>
                <a:effectLst/>
                <a:latin typeface="Hind" panose="02000000000000000000" pitchFamily="2" charset="0"/>
              </a:rPr>
              <a:t>   </a:t>
            </a:r>
            <a:r>
              <a:rPr lang="en-US" sz="4000" i="0" dirty="0">
                <a:solidFill>
                  <a:srgbClr val="222222"/>
                </a:solidFill>
                <a:effectLst/>
                <a:latin typeface="Hind" panose="02000000000000000000" pitchFamily="2" charset="0"/>
              </a:rPr>
              <a:t>(</a:t>
            </a:r>
            <a:r>
              <a:rPr lang="en-IN" b="1" i="0" dirty="0">
                <a:solidFill>
                  <a:srgbClr val="222222"/>
                </a:solidFill>
                <a:effectLst/>
                <a:latin typeface="Hind" panose="02000000000000000000" pitchFamily="2" charset="0"/>
              </a:rPr>
              <a:t>Personality of Kabir Das)</a:t>
            </a:r>
          </a:p>
          <a:p>
            <a:pPr algn="l"/>
            <a:endParaRPr lang="en-IN" b="1" i="0" dirty="0">
              <a:solidFill>
                <a:srgbClr val="222222"/>
              </a:solidFill>
              <a:effectLst/>
              <a:latin typeface="Hind" panose="02000000000000000000" pitchFamily="2" charset="0"/>
            </a:endParaRPr>
          </a:p>
          <a:p>
            <a:pPr marL="342900" indent="-342900" algn="l">
              <a:buClr>
                <a:schemeClr val="accent5">
                  <a:lumMod val="50000"/>
                </a:schemeClr>
              </a:buClr>
              <a:buFont typeface="Wingdings" panose="05000000000000000000" pitchFamily="2" charset="2"/>
              <a:buChar char="v"/>
            </a:pPr>
            <a:r>
              <a:rPr lang="hi-IN" sz="2000" b="0" i="0" dirty="0">
                <a:solidFill>
                  <a:schemeClr val="accent5"/>
                </a:solidFill>
                <a:effectLst/>
                <a:latin typeface="Noto Sans" panose="020B0502040504020204" pitchFamily="34" charset="0"/>
              </a:rPr>
              <a:t>हिंदी साहित्य के हजार वर्षों के इतिहास में कबीर जैसा व्यक्तित्व लेकर कोई लेखक उत्पन्न नहीं हुआ।</a:t>
            </a:r>
            <a:br>
              <a:rPr lang="hi-IN" sz="2000" b="0" i="0" dirty="0">
                <a:solidFill>
                  <a:schemeClr val="accent5"/>
                </a:solidFill>
                <a:effectLst/>
                <a:latin typeface="Noto Sans" panose="020B0502040504020204" pitchFamily="34" charset="0"/>
              </a:rPr>
            </a:br>
            <a:endParaRPr lang="en-US" sz="2000" b="0" i="0" dirty="0">
              <a:solidFill>
                <a:schemeClr val="accent5"/>
              </a:solidFill>
              <a:effectLst/>
              <a:latin typeface="Noto Sans" panose="020B0502040504020204" pitchFamily="34" charset="0"/>
            </a:endParaRPr>
          </a:p>
          <a:p>
            <a:pPr marL="342900" indent="-342900" algn="l">
              <a:buClr>
                <a:schemeClr val="accent5">
                  <a:lumMod val="50000"/>
                </a:schemeClr>
              </a:buClr>
              <a:buFont typeface="Wingdings" panose="05000000000000000000" pitchFamily="2" charset="2"/>
              <a:buChar char="v"/>
            </a:pPr>
            <a:r>
              <a:rPr lang="hi-IN" sz="2000" b="0" i="0" dirty="0">
                <a:solidFill>
                  <a:schemeClr val="accent5"/>
                </a:solidFill>
                <a:effectLst/>
                <a:latin typeface="Noto Sans" panose="020B0502040504020204" pitchFamily="34" charset="0"/>
              </a:rPr>
              <a:t>ऐसा व्यक्तित्व तुलसीदास का भी था। परंतु तुलसीदास और कबीर में बड़ा अंतर था।</a:t>
            </a:r>
          </a:p>
          <a:p>
            <a:pPr algn="l"/>
            <a:r>
              <a:rPr lang="hi-IN" sz="2000" b="0" i="0" dirty="0">
                <a:solidFill>
                  <a:schemeClr val="accent5"/>
                </a:solidFill>
                <a:effectLst/>
                <a:latin typeface="Noto Sans" panose="020B0502040504020204" pitchFamily="34" charset="0"/>
              </a:rPr>
              <a:t>यद्यपि दोनों ही भक्त थे, परंतु दोनों स्वभाव, संस्कार दृष्टिकोण में बिल्कुल अलग-अलग थे मस्ती स्वभाव को झाड़-फटकार कर चल देने वाले तेज ने कबीर को हिंदी साहित्य का अद्भुत व्यक्ति बना दिया।</a:t>
            </a:r>
            <a:endParaRPr lang="en-US" sz="2000" b="0" i="0" dirty="0">
              <a:solidFill>
                <a:schemeClr val="accent5"/>
              </a:solidFill>
              <a:effectLst/>
              <a:latin typeface="Noto Sans" panose="020B0502040504020204" pitchFamily="34" charset="0"/>
            </a:endParaRPr>
          </a:p>
          <a:p>
            <a:pPr marL="342900" indent="-342900" algn="l">
              <a:buFont typeface="Wingdings" panose="05000000000000000000" pitchFamily="2" charset="2"/>
              <a:buChar char="v"/>
            </a:pPr>
            <a:r>
              <a:rPr lang="hi-IN" sz="2000" b="0" i="0" dirty="0">
                <a:solidFill>
                  <a:schemeClr val="accent5"/>
                </a:solidFill>
                <a:effectLst/>
                <a:latin typeface="Noto Sans" panose="020B0502040504020204" pitchFamily="34" charset="0"/>
              </a:rPr>
              <a:t>कबीर के नाम से मिले ग्रंथों की संख्या भिन्न-भिन्न लेखों के अनुसार भिन्न भिन्न है। एच. एच. विल्सन के अनुसार कबीर के नाम पर आठ ग्रंथ मौजूद हैं। विशप जी. एच. वेस्टकाॅट ने कबीर के 74 ग्रंथों की सूची प्रस्तुत की तो रामदास गौड़ ने हिंदुत्व में 71 पुस्तकें गिनाई हैं। कबीर की वाणी का संग्रह बीजक के नाम से प्रसिद्ध है।</a:t>
            </a:r>
            <a:endParaRPr lang="en-US" sz="2000" b="0" i="0" dirty="0">
              <a:solidFill>
                <a:schemeClr val="accent5"/>
              </a:solidFill>
              <a:effectLst/>
              <a:latin typeface="Noto Sans" panose="020B0502040504020204" pitchFamily="34" charset="0"/>
            </a:endParaRPr>
          </a:p>
          <a:p>
            <a:pPr algn="l"/>
            <a:endParaRPr lang="hi-IN" sz="2000" b="0" i="0" dirty="0">
              <a:solidFill>
                <a:schemeClr val="accent5"/>
              </a:solidFill>
              <a:effectLst/>
              <a:latin typeface="Noto Sans" panose="020B0502040504020204" pitchFamily="34" charset="0"/>
            </a:endParaRPr>
          </a:p>
          <a:p>
            <a:pPr algn="l"/>
            <a:r>
              <a:rPr lang="hi-IN" sz="2000" b="0" i="0" dirty="0">
                <a:solidFill>
                  <a:schemeClr val="accent5"/>
                </a:solidFill>
                <a:effectLst/>
                <a:latin typeface="Noto Sans" panose="020B0502040504020204" pitchFamily="34" charset="0"/>
              </a:rPr>
              <a:t>इसके तीन भाग हैं—</a:t>
            </a:r>
          </a:p>
          <a:p>
            <a:pPr algn="l">
              <a:buFont typeface="Arial" panose="020B0604020202020204" pitchFamily="34" charset="0"/>
              <a:buChar char="•"/>
            </a:pPr>
            <a:r>
              <a:rPr lang="hi-IN" sz="2000" i="0" dirty="0">
                <a:solidFill>
                  <a:schemeClr val="accent5"/>
                </a:solidFill>
                <a:effectLst/>
                <a:latin typeface="Noto Sans" panose="020B0502040504020204" pitchFamily="34" charset="0"/>
              </a:rPr>
              <a:t>रमैनी</a:t>
            </a:r>
          </a:p>
          <a:p>
            <a:pPr algn="l">
              <a:buFont typeface="Arial" panose="020B0604020202020204" pitchFamily="34" charset="0"/>
              <a:buChar char="•"/>
            </a:pPr>
            <a:r>
              <a:rPr lang="hi-IN" sz="2000" i="0" dirty="0">
                <a:solidFill>
                  <a:schemeClr val="accent5"/>
                </a:solidFill>
                <a:effectLst/>
                <a:latin typeface="Noto Sans" panose="020B0502040504020204" pitchFamily="34" charset="0"/>
              </a:rPr>
              <a:t>सबद</a:t>
            </a:r>
          </a:p>
          <a:p>
            <a:pPr algn="l">
              <a:buFont typeface="Arial" panose="020B0604020202020204" pitchFamily="34" charset="0"/>
              <a:buChar char="•"/>
            </a:pPr>
            <a:r>
              <a:rPr lang="hi-IN" sz="2000" i="0" dirty="0">
                <a:solidFill>
                  <a:schemeClr val="accent5"/>
                </a:solidFill>
                <a:effectLst/>
                <a:latin typeface="Noto Sans" panose="020B0502040504020204" pitchFamily="34" charset="0"/>
              </a:rPr>
              <a:t>साखी</a:t>
            </a:r>
          </a:p>
          <a:p>
            <a:pPr algn="l"/>
            <a:endParaRPr lang="en-US" sz="2000" dirty="0">
              <a:solidFill>
                <a:srgbClr val="222222"/>
              </a:solidFill>
              <a:latin typeface="Noto Sans" panose="020B0502040504020204" pitchFamily="34" charset="0"/>
            </a:endParaRPr>
          </a:p>
        </p:txBody>
      </p:sp>
    </p:spTree>
    <p:extLst>
      <p:ext uri="{BB962C8B-B14F-4D97-AF65-F5344CB8AC3E}">
        <p14:creationId xmlns:p14="http://schemas.microsoft.com/office/powerpoint/2010/main" val="146252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7DF0174-A527-F1AF-4B29-997A16616280}"/>
              </a:ext>
            </a:extLst>
          </p:cNvPr>
          <p:cNvSpPr txBox="1"/>
          <p:nvPr/>
        </p:nvSpPr>
        <p:spPr>
          <a:xfrm>
            <a:off x="1020418" y="1284238"/>
            <a:ext cx="8534400" cy="3939540"/>
          </a:xfrm>
          <a:prstGeom prst="rect">
            <a:avLst/>
          </a:prstGeom>
          <a:noFill/>
        </p:spPr>
        <p:txBody>
          <a:bodyPr wrap="square">
            <a:spAutoFit/>
          </a:bodyPr>
          <a:lstStyle/>
          <a:p>
            <a:pPr algn="l"/>
            <a:r>
              <a:rPr lang="hi-IN" sz="4000" i="0" dirty="0">
                <a:solidFill>
                  <a:srgbClr val="222222"/>
                </a:solidFill>
                <a:effectLst/>
                <a:latin typeface="Hind" panose="02000000000000000000" pitchFamily="2" charset="0"/>
              </a:rPr>
              <a:t>कबीर दास के दोहे | </a:t>
            </a:r>
            <a:r>
              <a:rPr lang="en-IN" b="1" i="0" dirty="0">
                <a:solidFill>
                  <a:srgbClr val="222222"/>
                </a:solidFill>
                <a:effectLst/>
                <a:latin typeface="Hind" panose="02000000000000000000" pitchFamily="2" charset="0"/>
              </a:rPr>
              <a:t>Kabir Das </a:t>
            </a:r>
            <a:r>
              <a:rPr lang="en-IN" b="1" i="0" dirty="0" err="1">
                <a:solidFill>
                  <a:srgbClr val="222222"/>
                </a:solidFill>
                <a:effectLst/>
                <a:latin typeface="Hind" panose="02000000000000000000" pitchFamily="2" charset="0"/>
              </a:rPr>
              <a:t>ke</a:t>
            </a:r>
            <a:r>
              <a:rPr lang="en-IN" b="1" i="0" dirty="0">
                <a:solidFill>
                  <a:srgbClr val="222222"/>
                </a:solidFill>
                <a:effectLst/>
                <a:latin typeface="Hind" panose="02000000000000000000" pitchFamily="2" charset="0"/>
              </a:rPr>
              <a:t> </a:t>
            </a:r>
            <a:r>
              <a:rPr lang="en-IN" b="1" i="0" dirty="0" err="1">
                <a:solidFill>
                  <a:srgbClr val="222222"/>
                </a:solidFill>
                <a:effectLst/>
                <a:latin typeface="Hind" panose="02000000000000000000" pitchFamily="2" charset="0"/>
              </a:rPr>
              <a:t>Dohe</a:t>
            </a:r>
            <a:endParaRPr lang="en-IN" b="1" i="0" dirty="0">
              <a:solidFill>
                <a:srgbClr val="222222"/>
              </a:solidFill>
              <a:effectLst/>
              <a:latin typeface="Hind" panose="02000000000000000000" pitchFamily="2" charset="0"/>
            </a:endParaRPr>
          </a:p>
          <a:p>
            <a:pPr algn="l"/>
            <a:endParaRPr lang="en-IN" b="1" i="0" dirty="0">
              <a:solidFill>
                <a:srgbClr val="222222"/>
              </a:solidFill>
              <a:effectLst/>
              <a:latin typeface="Hind" panose="02000000000000000000" pitchFamily="2" charset="0"/>
            </a:endParaRPr>
          </a:p>
          <a:p>
            <a:pPr marL="285750" indent="-285750" algn="l">
              <a:buFont typeface="Wingdings" panose="05000000000000000000" pitchFamily="2" charset="2"/>
              <a:buChar char="Ø"/>
            </a:pPr>
            <a:r>
              <a:rPr lang="hi-IN" sz="2400" i="0" dirty="0">
                <a:solidFill>
                  <a:srgbClr val="FF0000"/>
                </a:solidFill>
                <a:effectLst/>
                <a:latin typeface="Hind" panose="02000000000000000000" pitchFamily="2" charset="0"/>
              </a:rPr>
              <a:t>कबीर दास </a:t>
            </a:r>
            <a:r>
              <a:rPr lang="hi-IN" sz="2400" b="0" i="0" dirty="0">
                <a:solidFill>
                  <a:srgbClr val="FF0000"/>
                </a:solidFill>
                <a:effectLst/>
                <a:latin typeface="Noto Sans" panose="020B0502040504020204" pitchFamily="34" charset="0"/>
              </a:rPr>
              <a:t>एक महान व्यक्ति थे उनकी महानता ने ही उन्हें इतना महत्वपूर्ण व प्रसिद्ध इंसान बनाया।</a:t>
            </a:r>
            <a:br>
              <a:rPr lang="hi-IN" sz="2400" b="0" i="0" dirty="0">
                <a:solidFill>
                  <a:srgbClr val="FF0000"/>
                </a:solidFill>
                <a:effectLst/>
                <a:latin typeface="Noto Sans" panose="020B0502040504020204" pitchFamily="34" charset="0"/>
              </a:rPr>
            </a:br>
            <a:endParaRPr lang="en-US" sz="2400" b="0" i="0" dirty="0">
              <a:solidFill>
                <a:srgbClr val="FF0000"/>
              </a:solidFill>
              <a:effectLst/>
              <a:latin typeface="Noto Sans" panose="020B0502040504020204" pitchFamily="34" charset="0"/>
            </a:endParaRPr>
          </a:p>
          <a:p>
            <a:pPr marL="285750" indent="-285750" algn="l">
              <a:buFont typeface="Wingdings" panose="05000000000000000000" pitchFamily="2" charset="2"/>
              <a:buChar char="Ø"/>
            </a:pPr>
            <a:r>
              <a:rPr lang="hi-IN" sz="2400" i="0" dirty="0">
                <a:solidFill>
                  <a:srgbClr val="FF0000"/>
                </a:solidFill>
                <a:effectLst/>
                <a:latin typeface="Hind" panose="02000000000000000000" pitchFamily="2" charset="0"/>
              </a:rPr>
              <a:t>कबीर दास के दोहे </a:t>
            </a:r>
            <a:r>
              <a:rPr lang="hi-IN" sz="2400" b="0" i="0" dirty="0">
                <a:solidFill>
                  <a:srgbClr val="FF0000"/>
                </a:solidFill>
                <a:effectLst/>
                <a:latin typeface="Noto Sans" panose="020B0502040504020204" pitchFamily="34" charset="0"/>
              </a:rPr>
              <a:t>भी उनकी तरह ही महान और मीठे हैं।</a:t>
            </a:r>
          </a:p>
          <a:p>
            <a:pPr algn="l"/>
            <a:r>
              <a:rPr lang="hi-IN" sz="2400" b="0" i="0" dirty="0">
                <a:solidFill>
                  <a:srgbClr val="FF0000"/>
                </a:solidFill>
                <a:effectLst/>
                <a:latin typeface="Noto Sans" panose="020B0502040504020204" pitchFamily="34" charset="0"/>
              </a:rPr>
              <a:t>कबीर दास के प्रत्येक दोहे का अपने आप में एक महत्वपूर्ण अर्थ है यदि आप उनके दोहे को सुनकर उसे आप अपने जीवन में लागू करते हैं तो आपको अवश्य ही मन की शांति के साथ ईश्वर की प्राप्ति होगी।</a:t>
            </a:r>
          </a:p>
        </p:txBody>
      </p:sp>
    </p:spTree>
    <p:extLst>
      <p:ext uri="{BB962C8B-B14F-4D97-AF65-F5344CB8AC3E}">
        <p14:creationId xmlns:p14="http://schemas.microsoft.com/office/powerpoint/2010/main" val="369179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B6B5F2-6A01-EE88-7464-22959FAF6122}"/>
              </a:ext>
            </a:extLst>
          </p:cNvPr>
          <p:cNvSpPr>
            <a:spLocks noChangeArrowheads="1"/>
          </p:cNvSpPr>
          <p:nvPr/>
        </p:nvSpPr>
        <p:spPr bwMode="auto">
          <a:xfrm>
            <a:off x="2357703" y="1770912"/>
            <a:ext cx="8221202" cy="35354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42830" rIns="0" bIns="14283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i-IN" altLang="en-US" sz="3600" b="1" i="0" u="sng" strike="noStrike" cap="none" normalizeH="0" baseline="0" dirty="0">
                <a:ln>
                  <a:noFill/>
                </a:ln>
                <a:solidFill>
                  <a:srgbClr val="000000"/>
                </a:solidFill>
                <a:effectLst/>
                <a:latin typeface="oswald" panose="020B0604020202020204" pitchFamily="2" charset="0"/>
                <a:cs typeface="Mangal" panose="02040503050203030202" pitchFamily="18" charset="0"/>
              </a:rPr>
              <a:t>दोहा</a:t>
            </a:r>
            <a:r>
              <a:rPr kumimoji="0" lang="hi-IN" altLang="en-US" sz="3600" b="1" i="0" u="none" strike="noStrike" cap="none" normalizeH="0" baseline="0" dirty="0">
                <a:ln>
                  <a:noFill/>
                </a:ln>
                <a:solidFill>
                  <a:srgbClr val="000000"/>
                </a:solidFill>
                <a:effectLst/>
                <a:latin typeface="oswald" panose="020B0604020202020204" pitchFamily="2" charset="0"/>
                <a:cs typeface="Mangal" panose="02040503050203030202" pitchFamily="18" charset="0"/>
              </a:rPr>
              <a:t> </a:t>
            </a:r>
            <a:endParaRPr kumimoji="0" lang="en-US" altLang="en-US" sz="3600" b="1" i="0" u="none" strike="noStrike" cap="none" normalizeH="0" baseline="0" dirty="0">
              <a:ln>
                <a:noFill/>
              </a:ln>
              <a:solidFill>
                <a:srgbClr val="000000"/>
              </a:solidFill>
              <a:effectLst/>
              <a:latin typeface="oswald" panose="020B0604020202020204" pitchFamily="2" charset="0"/>
              <a:cs typeface="Mangal" panose="02040503050203030202"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300" b="1" i="0" u="none" strike="noStrike" cap="none" normalizeH="0" baseline="0" dirty="0">
              <a:ln>
                <a:noFill/>
              </a:ln>
              <a:solidFill>
                <a:srgbClr val="0D0D0D"/>
              </a:solidFill>
              <a:effectLst/>
              <a:latin typeface="oswald" panose="020B0604020202020204"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altLang="en-US" sz="2400" b="1" i="0" u="none" strike="noStrike" cap="none" normalizeH="0" baseline="0" dirty="0">
                <a:ln>
                  <a:noFill/>
                </a:ln>
                <a:solidFill>
                  <a:srgbClr val="000000"/>
                </a:solidFill>
                <a:effectLst/>
                <a:latin typeface="oxygen" panose="020B0604020202020204" pitchFamily="2" charset="0"/>
                <a:cs typeface="Mangal" panose="02040503050203030202" pitchFamily="18" charset="0"/>
              </a:rPr>
              <a:t>साई इतना दीजिये</a:t>
            </a:r>
            <a:r>
              <a:rPr kumimoji="0" lang="en-US" altLang="en-US" sz="2400" b="1" i="0" u="none" strike="noStrike" cap="none" normalizeH="0" baseline="0" dirty="0">
                <a:ln>
                  <a:noFill/>
                </a:ln>
                <a:solidFill>
                  <a:srgbClr val="000000"/>
                </a:solidFill>
                <a:effectLst/>
                <a:latin typeface="oxygen" panose="020B0604020202020204" pitchFamily="2" charset="0"/>
                <a:cs typeface="Mangal" panose="02040503050203030202" pitchFamily="18" charset="0"/>
              </a:rPr>
              <a:t>, </a:t>
            </a:r>
            <a:r>
              <a:rPr kumimoji="0" lang="hi-IN" altLang="en-US" sz="2400" b="1" i="0" u="none" strike="noStrike" cap="none" normalizeH="0" baseline="0" dirty="0">
                <a:ln>
                  <a:noFill/>
                </a:ln>
                <a:solidFill>
                  <a:srgbClr val="000000"/>
                </a:solidFill>
                <a:effectLst/>
                <a:latin typeface="oxygen" panose="020B0604020202020204" pitchFamily="2" charset="0"/>
                <a:cs typeface="Mangal" panose="02040503050203030202" pitchFamily="18" charset="0"/>
              </a:rPr>
              <a:t>जामें कुटुंब समाय।</a:t>
            </a:r>
            <a:br>
              <a:rPr kumimoji="0" lang="en-US" altLang="en-US" sz="2400" b="0" i="0" u="none" strike="noStrike" cap="none" normalizeH="0" baseline="0" dirty="0">
                <a:ln>
                  <a:noFill/>
                </a:ln>
                <a:solidFill>
                  <a:srgbClr val="0D0D0D"/>
                </a:solidFill>
                <a:effectLst/>
                <a:latin typeface="oxygen" panose="020B0604020202020204" pitchFamily="2" charset="0"/>
              </a:rPr>
            </a:br>
            <a:r>
              <a:rPr kumimoji="0" lang="hi-IN" altLang="en-US" sz="2400" b="1" i="0" u="none" strike="noStrike" cap="none" normalizeH="0" baseline="0" dirty="0">
                <a:ln>
                  <a:noFill/>
                </a:ln>
                <a:solidFill>
                  <a:srgbClr val="000000"/>
                </a:solidFill>
                <a:effectLst/>
                <a:latin typeface="oxygen" panose="020B0604020202020204" pitchFamily="2" charset="0"/>
                <a:cs typeface="Mangal" panose="02040503050203030202" pitchFamily="18" charset="0"/>
              </a:rPr>
              <a:t>मैं भी भूखा ना रहूँ</a:t>
            </a:r>
            <a:r>
              <a:rPr kumimoji="0" lang="en-US" altLang="en-US" sz="2400" b="1" i="0" u="none" strike="noStrike" cap="none" normalizeH="0" baseline="0" dirty="0">
                <a:ln>
                  <a:noFill/>
                </a:ln>
                <a:solidFill>
                  <a:srgbClr val="000000"/>
                </a:solidFill>
                <a:effectLst/>
                <a:latin typeface="oxygen" panose="020B0604020202020204" pitchFamily="2" charset="0"/>
                <a:cs typeface="Mangal" panose="02040503050203030202" pitchFamily="18" charset="0"/>
              </a:rPr>
              <a:t>, </a:t>
            </a:r>
            <a:r>
              <a:rPr kumimoji="0" lang="hi-IN" altLang="en-US" sz="2400" b="1" i="0" u="none" strike="noStrike" cap="none" normalizeH="0" baseline="0" dirty="0">
                <a:ln>
                  <a:noFill/>
                </a:ln>
                <a:solidFill>
                  <a:srgbClr val="000000"/>
                </a:solidFill>
                <a:effectLst/>
                <a:latin typeface="oxygen" panose="020B0604020202020204" pitchFamily="2" charset="0"/>
                <a:cs typeface="Mangal" panose="02040503050203030202" pitchFamily="18" charset="0"/>
              </a:rPr>
              <a:t>साधु ना भूखा जाय।।</a:t>
            </a:r>
            <a:endParaRPr kumimoji="0" lang="en-US" altLang="en-US" sz="2400" b="1" i="0" u="none" strike="noStrike" cap="none" normalizeH="0" baseline="0" dirty="0">
              <a:ln>
                <a:noFill/>
              </a:ln>
              <a:solidFill>
                <a:srgbClr val="000000"/>
              </a:solidFill>
              <a:effectLst/>
              <a:latin typeface="oxygen" panose="020B0604020202020204" pitchFamily="2" charset="0"/>
              <a:cs typeface="Mangal" panose="02040503050203030202"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altLang="en-US" b="1" i="0" u="none" strike="noStrike" cap="none" normalizeH="0" baseline="0" dirty="0">
                <a:ln>
                  <a:noFill/>
                </a:ln>
                <a:solidFill>
                  <a:srgbClr val="0099FF"/>
                </a:solidFill>
                <a:effectLst/>
                <a:latin typeface="oxygen" panose="020B0604020202020204" pitchFamily="2" charset="0"/>
                <a:cs typeface="Mangal" panose="02040503050203030202" pitchFamily="18" charset="0"/>
              </a:rPr>
              <a:t>अर्थ</a:t>
            </a:r>
            <a:r>
              <a:rPr kumimoji="0" lang="en-US" altLang="en-US" b="1" i="0" u="none" strike="noStrike" cap="none" normalizeH="0" baseline="0" dirty="0">
                <a:ln>
                  <a:noFill/>
                </a:ln>
                <a:solidFill>
                  <a:srgbClr val="0099FF"/>
                </a:solidFill>
                <a:effectLst/>
                <a:latin typeface="oxygen" panose="020B0604020202020204" pitchFamily="2" charset="0"/>
                <a:cs typeface="Mangal" panose="02040503050203030202" pitchFamily="18" charset="0"/>
              </a:rPr>
              <a:t>:</a:t>
            </a:r>
            <a:r>
              <a:rPr kumimoji="0" lang="en-US" altLang="en-US" b="0" i="0" u="none" strike="noStrike" cap="none" normalizeH="0" baseline="0" dirty="0">
                <a:ln>
                  <a:noFill/>
                </a:ln>
                <a:solidFill>
                  <a:srgbClr val="0099FF"/>
                </a:solidFill>
                <a:effectLst/>
                <a:latin typeface="oxygen" panose="020B0604020202020204" pitchFamily="2" charset="0"/>
              </a:rPr>
              <a:t> </a:t>
            </a:r>
            <a:r>
              <a:rPr kumimoji="0" lang="hi-IN" altLang="en-US" b="0" i="0" u="none" strike="noStrike" cap="none" normalizeH="0" baseline="0" dirty="0">
                <a:ln>
                  <a:noFill/>
                </a:ln>
                <a:solidFill>
                  <a:srgbClr val="0099FF"/>
                </a:solidFill>
                <a:effectLst/>
                <a:latin typeface="oxygen" panose="020B0604020202020204" pitchFamily="2" charset="0"/>
                <a:cs typeface="Mangal" panose="02040503050203030202" pitchFamily="18" charset="0"/>
              </a:rPr>
              <a:t>कबीरदास जी कहते हैं कि हे परमात्मा मुझे बस इतना दीजिये जिससे कि मेरे परिवार का भरण पोषण हो सके। जिससे मैं अपना भी पेट भर सकूं और मेरे द्वार पर आया हुआ कोई भी साधु</a:t>
            </a:r>
            <a:r>
              <a:rPr kumimoji="0" lang="en-US" altLang="en-US" b="0" i="0" u="none" strike="noStrike" cap="none" normalizeH="0" baseline="0" dirty="0">
                <a:ln>
                  <a:noFill/>
                </a:ln>
                <a:solidFill>
                  <a:srgbClr val="0099FF"/>
                </a:solidFill>
                <a:effectLst/>
                <a:latin typeface="oxygen" panose="020B0604020202020204" pitchFamily="2" charset="0"/>
                <a:cs typeface="Mangal" panose="02040503050203030202" pitchFamily="18" charset="0"/>
              </a:rPr>
              <a:t>-</a:t>
            </a:r>
            <a:r>
              <a:rPr kumimoji="0" lang="hi-IN" altLang="en-US" b="0" i="0" u="none" strike="noStrike" cap="none" normalizeH="0" baseline="0" dirty="0">
                <a:ln>
                  <a:noFill/>
                </a:ln>
                <a:solidFill>
                  <a:srgbClr val="0099FF"/>
                </a:solidFill>
                <a:effectLst/>
                <a:latin typeface="oxygen" panose="020B0604020202020204" pitchFamily="2" charset="0"/>
                <a:cs typeface="Mangal" panose="02040503050203030202" pitchFamily="18" charset="0"/>
              </a:rPr>
              <a:t>संत कभी भूखा न जाये।</a:t>
            </a:r>
            <a:endParaRPr kumimoji="0" lang="en-US" altLang="en-US" b="0" i="0" u="none" strike="noStrike" cap="none" normalizeH="0" baseline="0" dirty="0">
              <a:ln>
                <a:noFill/>
              </a:ln>
              <a:solidFill>
                <a:srgbClr val="0099FF"/>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b="0" i="0" u="none" strike="noStrike" cap="none" normalizeH="0" baseline="0" dirty="0">
                <a:ln>
                  <a:noFill/>
                </a:ln>
                <a:solidFill>
                  <a:srgbClr val="0099FF"/>
                </a:solidFill>
                <a:effectLst/>
                <a:latin typeface="oxygen" panose="020B0604020202020204" pitchFamily="2" charset="0"/>
              </a:rPr>
            </a:br>
            <a:endParaRPr kumimoji="0" lang="en-US" altLang="en-US" b="0" i="0" u="none" strike="noStrike" cap="none" normalizeH="0" baseline="0" dirty="0">
              <a:ln>
                <a:noFill/>
              </a:ln>
              <a:solidFill>
                <a:srgbClr val="0099FF"/>
              </a:solidFill>
              <a:effectLst/>
              <a:latin typeface="Arial" panose="020B0604020202020204" pitchFamily="34" charset="0"/>
            </a:endParaRPr>
          </a:p>
        </p:txBody>
      </p:sp>
    </p:spTree>
    <p:extLst>
      <p:ext uri="{BB962C8B-B14F-4D97-AF65-F5344CB8AC3E}">
        <p14:creationId xmlns:p14="http://schemas.microsoft.com/office/powerpoint/2010/main" val="2070896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5B71BAB-1C58-005D-276E-40B952354D56}"/>
              </a:ext>
            </a:extLst>
          </p:cNvPr>
          <p:cNvPicPr>
            <a:picLocks noChangeAspect="1"/>
          </p:cNvPicPr>
          <p:nvPr/>
        </p:nvPicPr>
        <p:blipFill>
          <a:blip r:embed="rId2"/>
          <a:stretch>
            <a:fillRect/>
          </a:stretch>
        </p:blipFill>
        <p:spPr>
          <a:xfrm>
            <a:off x="1203049" y="1126435"/>
            <a:ext cx="8941076" cy="420756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85605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3074" name="Picture 2" descr="Kabir Das HD Quality Photo POSTER LARGE Print on 36x24 INCHES Fine Art  Print - Art &amp; Paintings posters in India - Buy art, film, design, movie,  music, nature and educational paintings/wallpapers">
            <a:extLst>
              <a:ext uri="{FF2B5EF4-FFF2-40B4-BE49-F238E27FC236}">
                <a16:creationId xmlns:a16="http://schemas.microsoft.com/office/drawing/2014/main" id="{95A7914C-10B6-38A3-AAF7-5E98112F7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9546"/>
            <a:ext cx="4367006" cy="541210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2AC8E92-7624-139A-D17F-EDB395463820}"/>
              </a:ext>
            </a:extLst>
          </p:cNvPr>
          <p:cNvSpPr txBox="1"/>
          <p:nvPr/>
        </p:nvSpPr>
        <p:spPr>
          <a:xfrm>
            <a:off x="6209059" y="674210"/>
            <a:ext cx="5049078" cy="1015663"/>
          </a:xfrm>
          <a:prstGeom prst="rect">
            <a:avLst/>
          </a:prstGeom>
          <a:noFill/>
        </p:spPr>
        <p:txBody>
          <a:bodyPr wrap="square" rtlCol="0">
            <a:spAutoFit/>
          </a:bodyPr>
          <a:lstStyle/>
          <a:p>
            <a:r>
              <a:rPr lang="en-US" sz="6000" dirty="0"/>
              <a:t>🙏</a:t>
            </a:r>
            <a:r>
              <a:rPr lang="hi-IN" sz="6000" dirty="0"/>
              <a:t>धन्यवाद</a:t>
            </a:r>
            <a:r>
              <a:rPr lang="en-US" sz="6000" dirty="0"/>
              <a:t>🙏</a:t>
            </a:r>
            <a:endParaRPr lang="en-IN" sz="6000" dirty="0"/>
          </a:p>
        </p:txBody>
      </p:sp>
    </p:spTree>
    <p:extLst>
      <p:ext uri="{BB962C8B-B14F-4D97-AF65-F5344CB8AC3E}">
        <p14:creationId xmlns:p14="http://schemas.microsoft.com/office/powerpoint/2010/main" val="2046159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TotalTime>
  <Words>495</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Hind</vt:lpstr>
      <vt:lpstr>Noto Sans</vt:lpstr>
      <vt:lpstr>oswald</vt:lpstr>
      <vt:lpstr>oxygen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cp:revision>
  <dcterms:created xsi:type="dcterms:W3CDTF">2022-06-13T14:57:41Z</dcterms:created>
  <dcterms:modified xsi:type="dcterms:W3CDTF">2022-06-13T15:52:30Z</dcterms:modified>
</cp:coreProperties>
</file>